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371" r:id="rId2"/>
    <p:sldId id="268" r:id="rId3"/>
    <p:sldId id="335" r:id="rId4"/>
    <p:sldId id="383" r:id="rId5"/>
    <p:sldId id="373" r:id="rId6"/>
    <p:sldId id="384" r:id="rId7"/>
    <p:sldId id="397" r:id="rId8"/>
    <p:sldId id="398" r:id="rId9"/>
    <p:sldId id="405" r:id="rId10"/>
    <p:sldId id="408" r:id="rId11"/>
    <p:sldId id="400" r:id="rId12"/>
    <p:sldId id="407" r:id="rId13"/>
    <p:sldId id="401" r:id="rId14"/>
    <p:sldId id="402" r:id="rId15"/>
    <p:sldId id="404" r:id="rId16"/>
    <p:sldId id="403" r:id="rId17"/>
    <p:sldId id="406" r:id="rId18"/>
    <p:sldId id="409" r:id="rId19"/>
    <p:sldId id="410" r:id="rId20"/>
    <p:sldId id="411" r:id="rId21"/>
  </p:sldIdLst>
  <p:sldSz cx="9144000" cy="6858000" type="screen4x3"/>
  <p:notesSz cx="6858000" cy="9715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Órla Cron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7" autoAdjust="0"/>
    <p:restoredTop sz="57429" autoAdjust="0"/>
  </p:normalViewPr>
  <p:slideViewPr>
    <p:cSldViewPr>
      <p:cViewPr>
        <p:scale>
          <a:sx n="66" d="100"/>
          <a:sy n="66" d="100"/>
        </p:scale>
        <p:origin x="-117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-72"/>
      </p:cViewPr>
      <p:guideLst>
        <p:guide orient="horz" pos="306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F6C449-8D27-4867-95D8-15BBD38ED5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4863"/>
            <a:ext cx="50292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972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972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719B94-1AF3-4F08-ADC4-A44FDB198B0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8B2A4-A9F0-4F24-A32D-2D74ABB730D7}" type="slidenum">
              <a:rPr lang="en-GB"/>
              <a:pPr/>
              <a:t>1</a:t>
            </a:fld>
            <a:endParaRPr lang="en-GB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23D0E-19AF-469C-85A5-55A721C72974}" type="slidenum">
              <a:rPr lang="en-GB"/>
              <a:pPr/>
              <a:t>2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2F85D-5395-432D-AF6B-430ED08777C2}" type="slidenum">
              <a:rPr lang="en-GB"/>
              <a:pPr/>
              <a:t>3</a:t>
            </a:fld>
            <a:endParaRPr lang="en-GB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6400" cy="4371975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part of its 2010/2011 Sport for Change programme, Comic Relief undertook to commission a mapping exercise of research in the area of Sport for Development (</a:t>
            </a:r>
            <a:r>
              <a:rPr lang="en-GB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SfD</a:t>
            </a:r>
            <a:r>
              <a:rPr lang="en-GB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).  At a meeting initiated by Myles </a:t>
            </a:r>
            <a:r>
              <a:rPr lang="en-GB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Wickstead</a:t>
            </a:r>
            <a:r>
              <a:rPr lang="en-GB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convened by UK Sport in July 2010, the theme of understanding the nature of our evidence base, and reducing fragmentation/duplication of research effort emerged. 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Mapping</a:t>
            </a:r>
            <a:r>
              <a:rPr lang="en-GB" baseline="0" dirty="0" smtClean="0"/>
              <a:t> the sector required us to consider what we meant by research. The distinction between evaluation and research can be extremely blurred within the sector, but </a:t>
            </a:r>
            <a:r>
              <a:rPr lang="en-GB" baseline="0" dirty="0" err="1" smtClean="0"/>
              <a:t>itis</a:t>
            </a:r>
            <a:r>
              <a:rPr lang="en-GB" baseline="0" dirty="0" smtClean="0"/>
              <a:t> important, as different quality standards apply, and they have different functions. I could expound on this at length, but I won’t: suffice it to say that when we talk about ‘research’ we’re talking about learning which has relevance above and beyond the particular project we’re considering.  </a:t>
            </a:r>
          </a:p>
          <a:p>
            <a:r>
              <a:rPr lang="en-GB" baseline="0" dirty="0" smtClean="0"/>
              <a:t>The report does not purport to be comprehensive. We didn’t speak to everyone; we haven’t captured every single piece of research completed since 2007.  Many reasons for this – time (especially given the handover of the project midway), resources, constantly evolving, any cut off would be arbitrary. Please treat it as a sample, no more.  I’m happy to discuss offline how we could improve the methodology and coverage, but I’m satisfied that we reached reasonable saturation in that addition of more data or informants would not </a:t>
            </a:r>
            <a:r>
              <a:rPr lang="en-GB" baseline="0" dirty="0" err="1" smtClean="0"/>
              <a:t>necesarily</a:t>
            </a:r>
            <a:r>
              <a:rPr lang="en-GB" baseline="0" dirty="0" smtClean="0"/>
              <a:t> have raised additional issues or changed the conclusions substantially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9B94-1AF3-4F08-ADC4-A44FDB198B0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9B94-1AF3-4F08-ADC4-A44FDB198B0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1189038"/>
            <a:ext cx="7721600" cy="1143000"/>
          </a:xfrm>
        </p:spPr>
        <p:txBody>
          <a:bodyPr/>
          <a:lstStyle>
            <a:lvl1pPr>
              <a:defRPr sz="4800">
                <a:solidFill>
                  <a:srgbClr val="7030A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8900" y="4103688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 algn="ctr">
              <a:defRPr sz="1400"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z="1400">
                <a:solidFill>
                  <a:srgbClr val="5E574E"/>
                </a:solidFill>
              </a:defRPr>
            </a:lvl1pPr>
          </a:lstStyle>
          <a:p>
            <a:fld id="{358B092B-DB29-4320-92A7-1DD228D7B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alibri" pitchFamily="34" charset="0"/>
              </a:defRPr>
            </a:lvl1pPr>
            <a:lvl2pPr>
              <a:defRPr>
                <a:solidFill>
                  <a:srgbClr val="002060"/>
                </a:solidFill>
                <a:latin typeface="Calibri" pitchFamily="34" charset="0"/>
              </a:defRPr>
            </a:lvl2pPr>
            <a:lvl3pPr>
              <a:defRPr>
                <a:solidFill>
                  <a:srgbClr val="002060"/>
                </a:solidFill>
                <a:latin typeface="Calibri" pitchFamily="34" charset="0"/>
              </a:defRPr>
            </a:lvl3pPr>
            <a:lvl4pPr>
              <a:defRPr>
                <a:solidFill>
                  <a:srgbClr val="002060"/>
                </a:solidFill>
                <a:latin typeface="Calibri" pitchFamily="34" charset="0"/>
              </a:defRPr>
            </a:lvl4pPr>
            <a:lvl5pPr>
              <a:defRPr>
                <a:solidFill>
                  <a:srgbClr val="002060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7</a:t>
            </a:r>
            <a:r>
              <a:rPr lang="en-US" baseline="30000" dirty="0" smtClean="0"/>
              <a:t>th </a:t>
            </a:r>
            <a:r>
              <a:rPr lang="en-US" dirty="0" smtClean="0"/>
              <a:t>June 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3AAE11-D04E-4CAA-9E89-D17BF4288B1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F5C9E-5D54-4D7D-AC04-597C47316EF6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03B023-1B3A-41DD-BEAA-6105BADFFA9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June 2011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EA6691-4689-486C-8E28-05430918C761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038" y="62357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June 2011 </a:t>
            </a: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738" y="62150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12589F5C-F1C1-4D0A-A319-1A6A574C1D3D}" type="slidenum">
              <a:rPr lang="en-US"/>
              <a:pPr/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7030A0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D60093"/>
          </a:solidFill>
          <a:latin typeface="RotisSemiSans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D60093"/>
          </a:solidFill>
          <a:latin typeface="RotisSemiSans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D60093"/>
          </a:solidFill>
          <a:latin typeface="RotisSemiSans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D60093"/>
          </a:solidFill>
          <a:latin typeface="RotisSemiSans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D60093"/>
          </a:solidFill>
          <a:latin typeface="RotisSemiSans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D60093"/>
          </a:solidFill>
          <a:latin typeface="RotisSemiSans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D60093"/>
          </a:solidFill>
          <a:latin typeface="RotisSemiSans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D60093"/>
          </a:solidFill>
          <a:latin typeface="RotisSemiSans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Blip>
          <a:blip r:embed="rId7"/>
        </a:buBlip>
        <a:defRPr kumimoji="1" sz="3200">
          <a:solidFill>
            <a:srgbClr val="00206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Blip>
          <a:blip r:embed="rId7"/>
        </a:buBlip>
        <a:defRPr kumimoji="1" sz="2800">
          <a:solidFill>
            <a:srgbClr val="00206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400">
          <a:solidFill>
            <a:srgbClr val="00206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RotisSemiSans" pitchFamily="2" charset="0"/>
        <a:buChar char="–"/>
        <a:defRPr kumimoji="1" sz="2000">
          <a:solidFill>
            <a:srgbClr val="00206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rgbClr val="00206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orlacronin.com/" TargetMode="External"/><Relationship Id="rId4" Type="http://schemas.openxmlformats.org/officeDocument/2006/relationships/hyperlink" Target="mailto:orla@orlacronin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lacronin.com/home-2/civil-society/research-design-and-method-developme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62p9nh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600FF"/>
                </a:solidFill>
              </a:rPr>
              <a:t>Sport </a:t>
            </a:r>
            <a:r>
              <a:rPr lang="en-GB" dirty="0" smtClean="0">
                <a:solidFill>
                  <a:srgbClr val="6600FF"/>
                </a:solidFill>
              </a:rPr>
              <a:t>for Development Research </a:t>
            </a:r>
            <a:r>
              <a:rPr lang="en-GB" dirty="0" smtClean="0">
                <a:solidFill>
                  <a:srgbClr val="6600FF"/>
                </a:solidFill>
              </a:rPr>
              <a:t>Mapping</a:t>
            </a:r>
            <a:br>
              <a:rPr lang="en-GB" dirty="0" smtClean="0">
                <a:solidFill>
                  <a:srgbClr val="6600FF"/>
                </a:solidFill>
              </a:rPr>
            </a:br>
            <a:r>
              <a:rPr lang="en-GB" sz="2400" dirty="0" smtClean="0">
                <a:solidFill>
                  <a:srgbClr val="6600FF"/>
                </a:solidFill>
              </a:rPr>
              <a:t>7</a:t>
            </a:r>
            <a:r>
              <a:rPr lang="en-GB" sz="2400" baseline="30000" dirty="0" smtClean="0">
                <a:solidFill>
                  <a:srgbClr val="6600FF"/>
                </a:solidFill>
              </a:rPr>
              <a:t>th</a:t>
            </a:r>
            <a:r>
              <a:rPr lang="en-GB" sz="2400" dirty="0" smtClean="0">
                <a:solidFill>
                  <a:srgbClr val="6600FF"/>
                </a:solidFill>
              </a:rPr>
              <a:t> June 2011</a:t>
            </a:r>
            <a:endParaRPr lang="en-GB" sz="2400" dirty="0">
              <a:solidFill>
                <a:srgbClr val="6600FF"/>
              </a:solidFill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24128" y="5086350"/>
            <a:ext cx="6400800" cy="1771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600" dirty="0" smtClean="0">
                <a:solidFill>
                  <a:srgbClr val="6600FF"/>
                </a:solidFill>
              </a:rPr>
              <a:t>Tel</a:t>
            </a:r>
            <a:r>
              <a:rPr lang="en-GB" sz="1600" dirty="0">
                <a:solidFill>
                  <a:srgbClr val="6600FF"/>
                </a:solidFill>
              </a:rPr>
              <a:t>. +44 151 6250305 </a:t>
            </a:r>
            <a:endParaRPr lang="en-GB" sz="1600" dirty="0" smtClean="0">
              <a:solidFill>
                <a:srgbClr val="6600FF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 smtClean="0">
                <a:solidFill>
                  <a:srgbClr val="6600FF"/>
                </a:solidFill>
              </a:rPr>
              <a:t>email</a:t>
            </a:r>
            <a:r>
              <a:rPr lang="en-GB" sz="1600" dirty="0">
                <a:solidFill>
                  <a:srgbClr val="6600FF"/>
                </a:solidFill>
              </a:rPr>
              <a:t>: </a:t>
            </a:r>
            <a:r>
              <a:rPr lang="en-GB" sz="1600" dirty="0" smtClean="0">
                <a:solidFill>
                  <a:srgbClr val="6600FF"/>
                </a:solidFill>
                <a:hlinkClick r:id="rId4"/>
              </a:rPr>
              <a:t>orla@orlacronin.com</a:t>
            </a:r>
            <a:endParaRPr lang="en-GB" sz="1600" dirty="0" smtClean="0">
              <a:solidFill>
                <a:srgbClr val="6600FF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 smtClean="0">
                <a:solidFill>
                  <a:srgbClr val="6600FF"/>
                </a:solidFill>
              </a:rPr>
              <a:t>Web: </a:t>
            </a:r>
            <a:r>
              <a:rPr lang="en-GB" sz="1600" dirty="0" smtClean="0">
                <a:solidFill>
                  <a:srgbClr val="6600FF"/>
                </a:solidFill>
                <a:hlinkClick r:id="rId5"/>
              </a:rPr>
              <a:t>www.orlacronin.com</a:t>
            </a:r>
            <a:endParaRPr lang="en-GB" sz="1600" dirty="0" smtClean="0">
              <a:solidFill>
                <a:srgbClr val="6600FF"/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>
              <a:solidFill>
                <a:srgbClr val="6600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6955D62-E249-4DD1-A515-73AF182C48C0}" type="slidenum">
              <a:rPr lang="en-US"/>
              <a:pPr/>
              <a:t>1</a:t>
            </a:fld>
            <a:endParaRPr lang="en-US"/>
          </a:p>
        </p:txBody>
      </p:sp>
      <p:graphicFrame>
        <p:nvGraphicFramePr>
          <p:cNvPr id="351236" name="Object 4"/>
          <p:cNvGraphicFramePr>
            <a:graphicFrameLocks noChangeAspect="1"/>
          </p:cNvGraphicFramePr>
          <p:nvPr/>
        </p:nvGraphicFramePr>
        <p:xfrm>
          <a:off x="827584" y="4653136"/>
          <a:ext cx="4608512" cy="1566720"/>
        </p:xfrm>
        <a:graphic>
          <a:graphicData uri="http://schemas.openxmlformats.org/presentationml/2006/ole">
            <p:oleObj spid="_x0000_s351236" name="PhotoSuite Image" r:id="rId6" imgW="24298200" imgH="8258040" progId="">
              <p:embed/>
            </p:oleObj>
          </a:graphicData>
        </a:graphic>
      </p:graphicFrame>
      <p:pic>
        <p:nvPicPr>
          <p:cNvPr id="8" name="Picture 7" descr="comicrelief20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2852936"/>
            <a:ext cx="2785492" cy="1518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vs. ‘interest’</a:t>
            </a:r>
            <a:r>
              <a:rPr lang="en-GB" sz="2800" dirty="0" smtClean="0"/>
              <a:t> </a:t>
            </a:r>
            <a:r>
              <a:rPr lang="en-GB" sz="1200" dirty="0" smtClean="0"/>
              <a:t>(</a:t>
            </a:r>
            <a:br>
              <a:rPr lang="en-GB" sz="1200" dirty="0" smtClean="0"/>
            </a:br>
            <a:r>
              <a:rPr lang="en-GB" sz="1800" dirty="0" smtClean="0"/>
              <a:t>N=246 subscribers to www.sportanddev.org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10</a:t>
            </a:fld>
            <a:endParaRPr lang="en-US" sz="1400"/>
          </a:p>
        </p:txBody>
      </p:sp>
      <p:pic>
        <p:nvPicPr>
          <p:cNvPr id="367618" name="Picture 3"/>
          <p:cNvPicPr>
            <a:picLocks noChangeAspect="1" noChangeArrowheads="1"/>
          </p:cNvPicPr>
          <p:nvPr/>
        </p:nvPicPr>
        <p:blipFill>
          <a:blip r:embed="rId2" cstate="print"/>
          <a:srcRect l="1570" t="2604" r="2656" b="3657"/>
          <a:stretch>
            <a:fillRect/>
          </a:stretch>
        </p:blipFill>
        <p:spPr bwMode="auto">
          <a:xfrm>
            <a:off x="395536" y="1628799"/>
            <a:ext cx="6768752" cy="39946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gaps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40568" y="1844824"/>
            <a:ext cx="9217024" cy="4171950"/>
          </a:xfrm>
        </p:spPr>
        <p:txBody>
          <a:bodyPr/>
          <a:lstStyle/>
          <a:p>
            <a:pPr lvl="2"/>
            <a:r>
              <a:rPr lang="en-GB" dirty="0" smtClean="0"/>
              <a:t>Childhood obesity</a:t>
            </a:r>
          </a:p>
          <a:p>
            <a:pPr lvl="2"/>
            <a:r>
              <a:rPr lang="en-GB" dirty="0" smtClean="0"/>
              <a:t>Components of a good intervention</a:t>
            </a:r>
          </a:p>
          <a:p>
            <a:pPr lvl="2"/>
            <a:r>
              <a:rPr lang="en-GB" dirty="0" smtClean="0"/>
              <a:t>Meta-analyses and systematic reviews</a:t>
            </a:r>
          </a:p>
          <a:p>
            <a:pPr lvl="2"/>
            <a:r>
              <a:rPr lang="en-GB" dirty="0" smtClean="0"/>
              <a:t>Cost-benefit/value for money/social ROI vs. other interventions</a:t>
            </a:r>
          </a:p>
          <a:p>
            <a:pPr lvl="2"/>
            <a:r>
              <a:rPr lang="en-GB" dirty="0" smtClean="0"/>
              <a:t>Few examples beyond individual level of analysis (family/group/community/society)</a:t>
            </a:r>
          </a:p>
          <a:p>
            <a:pPr lvl="2"/>
            <a:r>
              <a:rPr lang="en-GB" dirty="0" smtClean="0"/>
              <a:t>Action research and innovative methodologies</a:t>
            </a:r>
          </a:p>
          <a:p>
            <a:pPr lvl="2"/>
            <a:r>
              <a:rPr lang="en-GB" dirty="0" smtClean="0"/>
              <a:t>General overlap/duplication/fragmentation</a:t>
            </a:r>
          </a:p>
          <a:p>
            <a:pPr lvl="2"/>
            <a:r>
              <a:rPr lang="en-GB" dirty="0" smtClean="0"/>
              <a:t>Lack of evidence-based argumentation</a:t>
            </a:r>
          </a:p>
          <a:p>
            <a:pPr lvl="2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11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gaps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Thematic areas:</a:t>
            </a:r>
          </a:p>
          <a:p>
            <a:pPr lvl="2"/>
            <a:r>
              <a:rPr lang="en-GB" dirty="0" smtClean="0"/>
              <a:t>Gender &amp; sport</a:t>
            </a:r>
          </a:p>
          <a:p>
            <a:pPr lvl="2"/>
            <a:r>
              <a:rPr lang="en-GB" dirty="0" smtClean="0"/>
              <a:t>Gender based violence and sexual harassment</a:t>
            </a:r>
          </a:p>
          <a:p>
            <a:pPr lvl="2"/>
            <a:r>
              <a:rPr lang="en-GB" dirty="0" smtClean="0"/>
              <a:t>Sport and reproductive health</a:t>
            </a:r>
          </a:p>
          <a:p>
            <a:pPr lvl="2"/>
            <a:r>
              <a:rPr lang="en-GB" dirty="0" smtClean="0"/>
              <a:t>Economic empowerment and livelihoods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12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Geographical focus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A6691-4689-486C-8E28-05430918C761}" type="slidenum">
              <a:rPr lang="en-US" smtClean="0"/>
              <a:pPr/>
              <a:t>13</a:t>
            </a:fld>
            <a:endParaRPr lang="en-US" sz="1400"/>
          </a:p>
        </p:txBody>
      </p:sp>
      <p:pic>
        <p:nvPicPr>
          <p:cNvPr id="367618" name="Picture 2"/>
          <p:cNvPicPr>
            <a:picLocks noChangeAspect="1" noChangeArrowheads="1"/>
          </p:cNvPicPr>
          <p:nvPr/>
        </p:nvPicPr>
        <p:blipFill>
          <a:blip r:embed="rId2" cstate="print"/>
          <a:srcRect l="8511" t="1413" r="6383" b="3936"/>
          <a:stretch>
            <a:fillRect/>
          </a:stretch>
        </p:blipFill>
        <p:spPr bwMode="auto">
          <a:xfrm>
            <a:off x="1003842" y="1268760"/>
            <a:ext cx="6448478" cy="54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of researchers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A6691-4689-486C-8E28-05430918C761}" type="slidenum">
              <a:rPr lang="en-US" smtClean="0"/>
              <a:pPr/>
              <a:t>14</a:t>
            </a:fld>
            <a:endParaRPr lang="en-US" sz="1400"/>
          </a:p>
        </p:txBody>
      </p:sp>
      <p:pic>
        <p:nvPicPr>
          <p:cNvPr id="368642" name="Picture 21"/>
          <p:cNvPicPr>
            <a:picLocks noChangeAspect="1" noChangeArrowheads="1"/>
          </p:cNvPicPr>
          <p:nvPr/>
        </p:nvPicPr>
        <p:blipFill>
          <a:blip r:embed="rId2" cstate="print"/>
          <a:srcRect l="19291" t="6526" r="28391" b="6029"/>
          <a:stretch>
            <a:fillRect/>
          </a:stretch>
        </p:blipFill>
        <p:spPr bwMode="auto">
          <a:xfrm>
            <a:off x="395536" y="1268759"/>
            <a:ext cx="5040560" cy="553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 cstate="print"/>
          <a:srcRect l="89620" t="44375" r="945" b="29522"/>
          <a:stretch>
            <a:fillRect/>
          </a:stretch>
        </p:blipFill>
        <p:spPr bwMode="auto">
          <a:xfrm>
            <a:off x="6372200" y="1916831"/>
            <a:ext cx="2232248" cy="405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Toolkits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4171950"/>
          </a:xfrm>
        </p:spPr>
        <p:txBody>
          <a:bodyPr/>
          <a:lstStyle/>
          <a:p>
            <a:pPr lvl="1"/>
            <a:r>
              <a:rPr lang="en-GB" dirty="0" smtClean="0"/>
              <a:t>15 </a:t>
            </a:r>
            <a:r>
              <a:rPr lang="en-GB" dirty="0" err="1" smtClean="0"/>
              <a:t>SfD</a:t>
            </a:r>
            <a:r>
              <a:rPr lang="en-GB" dirty="0" smtClean="0"/>
              <a:t> specific toolkits identified</a:t>
            </a:r>
          </a:p>
          <a:p>
            <a:pPr lvl="1"/>
            <a:r>
              <a:rPr lang="en-GB" dirty="0" smtClean="0"/>
              <a:t>Wide variety:</a:t>
            </a:r>
          </a:p>
          <a:p>
            <a:pPr lvl="3"/>
            <a:r>
              <a:rPr lang="en-GB" dirty="0" smtClean="0"/>
              <a:t>What is a ‘toolkit’? (Manual/handbook, IT system, set of questionnaires, framework?)</a:t>
            </a:r>
          </a:p>
          <a:p>
            <a:pPr lvl="3"/>
            <a:r>
              <a:rPr lang="en-GB" dirty="0" smtClean="0"/>
              <a:t>Expert administered vs. stand alone</a:t>
            </a:r>
          </a:p>
          <a:p>
            <a:pPr lvl="3"/>
            <a:r>
              <a:rPr lang="en-GB" dirty="0" smtClean="0"/>
              <a:t>Internet enabled vs. manual</a:t>
            </a:r>
          </a:p>
          <a:p>
            <a:pPr lvl="3"/>
            <a:r>
              <a:rPr lang="en-GB" dirty="0" smtClean="0"/>
              <a:t>Covering the entire project cycle (aims, outcomes, M, E, reporting) or just elements</a:t>
            </a:r>
          </a:p>
          <a:p>
            <a:pPr lvl="3"/>
            <a:r>
              <a:rPr lang="en-GB" dirty="0" smtClean="0"/>
              <a:t>Primarily knowledge management, or containing embedded tools e.g. Specific questionnaires</a:t>
            </a:r>
          </a:p>
          <a:p>
            <a:pPr lvl="3"/>
            <a:r>
              <a:rPr lang="en-GB" dirty="0" smtClean="0"/>
              <a:t>Open source vs. licensed vs. fee based</a:t>
            </a:r>
          </a:p>
          <a:p>
            <a:pPr lvl="3"/>
            <a:r>
              <a:rPr lang="en-GB" dirty="0" smtClean="0"/>
              <a:t>Centralised data management</a:t>
            </a:r>
          </a:p>
          <a:p>
            <a:pPr lvl="3"/>
            <a:r>
              <a:rPr lang="en-GB" dirty="0" smtClean="0"/>
              <a:t>Qualitative vs. quantitative</a:t>
            </a:r>
          </a:p>
          <a:p>
            <a:pPr lvl="3"/>
            <a:r>
              <a:rPr lang="en-GB" dirty="0" smtClean="0"/>
              <a:t>Theme specific or generic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15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Toolkits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178800" cy="5328592"/>
          </a:xfrm>
        </p:spPr>
        <p:txBody>
          <a:bodyPr/>
          <a:lstStyle/>
          <a:p>
            <a:r>
              <a:rPr lang="en-GB" dirty="0" smtClean="0"/>
              <a:t>Issues emerging:</a:t>
            </a:r>
          </a:p>
          <a:p>
            <a:pPr lvl="2"/>
            <a:r>
              <a:rPr lang="en-GB" dirty="0" smtClean="0"/>
              <a:t>Retention of copyright vs. open source</a:t>
            </a:r>
          </a:p>
          <a:p>
            <a:pPr lvl="2"/>
            <a:r>
              <a:rPr lang="en-GB" dirty="0" smtClean="0"/>
              <a:t>Developed collaboratively vs. imposed by funders</a:t>
            </a:r>
          </a:p>
          <a:p>
            <a:pPr lvl="2"/>
            <a:r>
              <a:rPr lang="en-GB" dirty="0" smtClean="0"/>
              <a:t>Need for investment in training and support</a:t>
            </a:r>
          </a:p>
          <a:p>
            <a:pPr lvl="2"/>
            <a:r>
              <a:rPr lang="en-GB" dirty="0" smtClean="0"/>
              <a:t>Challenge of internet/IT based materials for low income countries </a:t>
            </a:r>
          </a:p>
          <a:p>
            <a:pPr lvl="2"/>
            <a:r>
              <a:rPr lang="en-GB" dirty="0" smtClean="0"/>
              <a:t>Evolution – need for mechanisms to incorporate feedback, translations, etc</a:t>
            </a:r>
          </a:p>
          <a:p>
            <a:pPr lvl="2"/>
            <a:r>
              <a:rPr lang="en-GB" dirty="0" smtClean="0"/>
              <a:t>Concerns about proliferation of requirements</a:t>
            </a:r>
          </a:p>
          <a:p>
            <a:pPr lvl="2"/>
            <a:r>
              <a:rPr lang="en-GB" dirty="0" smtClean="0"/>
              <a:t>More systematic &amp; detailed comparison and decision tree desirable for users? 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16</a:t>
            </a:fld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identified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From a ‘knowledge brokering’ perspective, the issues can be grouped into: </a:t>
            </a:r>
          </a:p>
          <a:p>
            <a:r>
              <a:rPr lang="en-GB" dirty="0" smtClean="0"/>
              <a:t>Problem definition</a:t>
            </a:r>
          </a:p>
          <a:p>
            <a:r>
              <a:rPr lang="en-GB" dirty="0" smtClean="0"/>
              <a:t>Knowledge generation</a:t>
            </a:r>
          </a:p>
          <a:p>
            <a:r>
              <a:rPr lang="en-GB" dirty="0" smtClean="0"/>
              <a:t>Knowledge 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17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a) Problem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178800" cy="4171950"/>
          </a:xfrm>
        </p:spPr>
        <p:txBody>
          <a:bodyPr/>
          <a:lstStyle/>
          <a:p>
            <a:pPr lvl="2"/>
            <a:r>
              <a:rPr lang="en-GB" dirty="0" smtClean="0"/>
              <a:t> What is the (research) question, and at what level of analysis does it need to be addressed? For whom is it a question? Are there any plans in place to address it? Is there an intention to act on the results?  </a:t>
            </a:r>
          </a:p>
          <a:p>
            <a:pPr lvl="2"/>
            <a:r>
              <a:rPr lang="en-GB" dirty="0" smtClean="0"/>
              <a:t>Reduce the number of broad brush ‘does sport work’ literature reviews and focus on specific claims</a:t>
            </a:r>
          </a:p>
          <a:p>
            <a:pPr lvl="2"/>
            <a:r>
              <a:rPr lang="en-GB" dirty="0" smtClean="0"/>
              <a:t>Be clear what we mean by ‘monitoring’, ‘evaluation’ and ‘research’.  Different quality standards apply to each of these, and they have different audiences and functions.</a:t>
            </a:r>
          </a:p>
          <a:p>
            <a:pPr lvl="2"/>
            <a:r>
              <a:rPr lang="en-GB" dirty="0" smtClean="0"/>
              <a:t>Reduce duplication by having a research ‘wish lists’, ‘plans’ and ‘in progress’ forum</a:t>
            </a:r>
          </a:p>
          <a:p>
            <a:pPr lvl="2"/>
            <a:r>
              <a:rPr lang="en-GB" dirty="0" smtClean="0"/>
              <a:t>Involve end users in research design and problem definition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18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b) Knowledge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40568" y="1885950"/>
            <a:ext cx="9145016" cy="4171950"/>
          </a:xfrm>
        </p:spPr>
        <p:txBody>
          <a:bodyPr/>
          <a:lstStyle/>
          <a:p>
            <a:pPr lvl="2"/>
            <a:r>
              <a:rPr lang="en-GB" dirty="0" smtClean="0"/>
              <a:t>Does capacity to create this knowledge need to be increased? </a:t>
            </a:r>
          </a:p>
          <a:p>
            <a:pPr lvl="2"/>
            <a:r>
              <a:rPr lang="en-GB" dirty="0" smtClean="0"/>
              <a:t>What are the most appropriate ways to generate this knowledge?  Are we updating and innovating in terms of methodology?</a:t>
            </a:r>
          </a:p>
          <a:p>
            <a:pPr lvl="2"/>
            <a:r>
              <a:rPr lang="en-GB" dirty="0" smtClean="0"/>
              <a:t>What constitutes ‘knowledge’, and how can the quality of it be evaluated?</a:t>
            </a:r>
          </a:p>
          <a:p>
            <a:pPr lvl="2"/>
            <a:r>
              <a:rPr lang="en-GB" dirty="0" smtClean="0"/>
              <a:t>How can we improve research quality? </a:t>
            </a:r>
          </a:p>
          <a:p>
            <a:pPr lvl="2"/>
            <a:r>
              <a:rPr lang="en-GB" dirty="0" smtClean="0"/>
              <a:t>How can we leverage the expertise of thematic experts outside </a:t>
            </a:r>
            <a:r>
              <a:rPr lang="en-GB" dirty="0" err="1" smtClean="0"/>
              <a:t>SfD</a:t>
            </a:r>
            <a:r>
              <a:rPr lang="en-GB" dirty="0" smtClean="0"/>
              <a:t>? </a:t>
            </a:r>
          </a:p>
          <a:p>
            <a:pPr lvl="2"/>
            <a:r>
              <a:rPr lang="en-GB" dirty="0" smtClean="0"/>
              <a:t>How to make more cost-effective use of researchers from HICS, e.g. Using them to build capacity – research skills &amp; collaborations with LICS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19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Background </a:t>
            </a:r>
            <a:r>
              <a:rPr lang="en-GB" dirty="0" smtClean="0"/>
              <a:t>to the research</a:t>
            </a:r>
          </a:p>
          <a:p>
            <a:r>
              <a:rPr lang="en-GB" dirty="0" smtClean="0"/>
              <a:t>Methods, sample and caveats</a:t>
            </a:r>
          </a:p>
          <a:p>
            <a:r>
              <a:rPr lang="en-GB" dirty="0" smtClean="0"/>
              <a:t>Descriptive results</a:t>
            </a:r>
          </a:p>
          <a:p>
            <a:r>
              <a:rPr lang="en-GB" dirty="0" smtClean="0"/>
              <a:t>Issues identified</a:t>
            </a:r>
          </a:p>
          <a:p>
            <a:r>
              <a:rPr lang="en-GB" dirty="0" smtClean="0"/>
              <a:t>Questions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sz="1600" dirty="0" smtClean="0"/>
              <a:t>Full report available at </a:t>
            </a:r>
            <a:r>
              <a:rPr lang="en-GB" sz="1600" dirty="0" smtClean="0">
                <a:hlinkClick r:id="rId3"/>
              </a:rPr>
              <a:t>http://www.orlacronin.com/home-2/civil-society/research-design-and-method-development/</a:t>
            </a:r>
            <a:r>
              <a:rPr lang="en-GB" sz="1600" dirty="0" smtClean="0"/>
              <a:t> or at </a:t>
            </a:r>
            <a:r>
              <a:rPr lang="en-GB" sz="1600" dirty="0" smtClean="0">
                <a:hlinkClick r:id="rId4"/>
              </a:rPr>
              <a:t>http://tinyurl.com/62p9nhs</a:t>
            </a:r>
            <a:r>
              <a:rPr lang="en-GB" sz="1600" dirty="0" smtClean="0"/>
              <a:t> 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12E53-BE33-44CB-9122-BB1BBAF9302A}" type="slidenum">
              <a:rPr lang="en-US"/>
              <a:pPr/>
              <a:t>2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c) Knowledge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12576" y="1885950"/>
            <a:ext cx="9217024" cy="4171950"/>
          </a:xfrm>
        </p:spPr>
        <p:txBody>
          <a:bodyPr/>
          <a:lstStyle/>
          <a:p>
            <a:pPr lvl="2"/>
            <a:r>
              <a:rPr lang="en-GB" dirty="0" smtClean="0"/>
              <a:t>Does capacity to access and use this knowledge need to be increased? </a:t>
            </a:r>
          </a:p>
          <a:p>
            <a:pPr lvl="2"/>
            <a:r>
              <a:rPr lang="en-GB" dirty="0" smtClean="0"/>
              <a:t>What specific activities are needed to translate this knowledge into action? </a:t>
            </a:r>
          </a:p>
          <a:p>
            <a:pPr lvl="2"/>
            <a:r>
              <a:rPr lang="en-GB" dirty="0" smtClean="0"/>
              <a:t>Does this knowledge need to be managed in a particular way? </a:t>
            </a:r>
          </a:p>
          <a:p>
            <a:pPr lvl="2"/>
            <a:r>
              <a:rPr lang="en-GB" dirty="0" smtClean="0"/>
              <a:t>How will it be shared? </a:t>
            </a:r>
          </a:p>
          <a:p>
            <a:pPr lvl="3"/>
            <a:r>
              <a:rPr lang="en-GB" dirty="0" smtClean="0"/>
              <a:t>E.g. Systematic abstracting of research planned, in progress and completed in a centralised repository</a:t>
            </a:r>
          </a:p>
          <a:p>
            <a:pPr lvl="3"/>
            <a:r>
              <a:rPr lang="en-GB" dirty="0" smtClean="0"/>
              <a:t>Build capacity to understand and use research findings: consider more engaging methods of communicating research, including action planning around the findings.</a:t>
            </a:r>
          </a:p>
          <a:p>
            <a:pPr lvl="3"/>
            <a:r>
              <a:rPr lang="en-GB" dirty="0" smtClean="0"/>
              <a:t>Budget time and cash for dissemination of research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20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Background</a:t>
            </a:r>
            <a:endParaRPr lang="en-US" sz="4000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Perception that the sector had grown exponentially since CR’s last report in 2007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CR updating strategy and priorities for its Sport for Change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At Myles </a:t>
            </a:r>
            <a:r>
              <a:rPr lang="en-US" dirty="0" err="1" smtClean="0"/>
              <a:t>Wickstead</a:t>
            </a:r>
            <a:r>
              <a:rPr lang="en-US" dirty="0" smtClean="0"/>
              <a:t>/UK Sport meeting in July 2010, the themes of “understanding the nature of our evidence base”, and “reducing fragmentation” emerged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CR undertook to conduct the research and report back</a:t>
            </a:r>
            <a:endParaRPr lang="en-GB" b="1" dirty="0" smtClean="0">
              <a:solidFill>
                <a:srgbClr val="4F81BD"/>
              </a:solidFill>
              <a:latin typeface="Times New Roman"/>
            </a:endParaRPr>
          </a:p>
          <a:p>
            <a:pPr>
              <a:lnSpc>
                <a:spcPct val="80000"/>
              </a:lnSpc>
            </a:pPr>
            <a:endParaRPr lang="en-US" sz="12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4F0A1-0719-4F36-BCF6-A968B9931553}" type="slidenum">
              <a:rPr lang="en-US"/>
              <a:pPr/>
              <a:t>3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 and caveats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‘Mapping research’ =&gt; “what is research?”</a:t>
            </a:r>
          </a:p>
          <a:p>
            <a:r>
              <a:rPr lang="en-GB" dirty="0" smtClean="0"/>
              <a:t>Data collection – reasonable ‘saturation’</a:t>
            </a:r>
          </a:p>
          <a:p>
            <a:pPr lvl="2"/>
            <a:r>
              <a:rPr lang="en-GB" dirty="0" smtClean="0"/>
              <a:t>Interviews (12 informants, from a contact list provided by CR)</a:t>
            </a:r>
          </a:p>
          <a:p>
            <a:pPr lvl="2"/>
            <a:r>
              <a:rPr lang="en-GB" dirty="0" smtClean="0"/>
              <a:t>Emails from 60 academic/independent researchers, including samples of research completed/in progress</a:t>
            </a:r>
          </a:p>
          <a:p>
            <a:pPr lvl="2"/>
            <a:r>
              <a:rPr lang="en-GB" dirty="0" smtClean="0"/>
              <a:t>Academic and grey literature (proactive searches and material received)</a:t>
            </a:r>
          </a:p>
          <a:p>
            <a:pPr lvl="2"/>
            <a:r>
              <a:rPr lang="en-GB" dirty="0" smtClean="0"/>
              <a:t>This was a SAMPLE, not a comprehensive and exhaustive cataloguing - coarse rather than fine grained.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</a:t>
            </a:r>
            <a:br>
              <a:rPr lang="en-GB" dirty="0" smtClean="0"/>
            </a:br>
            <a:r>
              <a:rPr lang="en-GB" dirty="0" smtClean="0"/>
              <a:t>Definitions of research quality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5</a:t>
            </a:fld>
            <a:endParaRPr lang="en-US" sz="14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dirty="0" smtClean="0"/>
              <a:t>Collection of baseline data</a:t>
            </a:r>
          </a:p>
          <a:p>
            <a:pPr lvl="2"/>
            <a:r>
              <a:rPr lang="en-GB" dirty="0" smtClean="0"/>
              <a:t>Use of thematic experts as well as </a:t>
            </a:r>
            <a:r>
              <a:rPr lang="en-GB" dirty="0" err="1" smtClean="0"/>
              <a:t>SfD</a:t>
            </a:r>
            <a:r>
              <a:rPr lang="en-GB" dirty="0" smtClean="0"/>
              <a:t> experts</a:t>
            </a:r>
          </a:p>
          <a:p>
            <a:pPr lvl="2"/>
            <a:r>
              <a:rPr lang="en-GB" dirty="0" smtClean="0"/>
              <a:t>Use of </a:t>
            </a:r>
            <a:r>
              <a:rPr lang="en-GB" i="1" dirty="0" smtClean="0"/>
              <a:t>behavioural</a:t>
            </a:r>
            <a:r>
              <a:rPr lang="en-GB" dirty="0" smtClean="0"/>
              <a:t> as well as self-report indicators (rare)</a:t>
            </a:r>
          </a:p>
          <a:p>
            <a:pPr lvl="2"/>
            <a:r>
              <a:rPr lang="en-GB" dirty="0" smtClean="0"/>
              <a:t>Data management (for reanalysis/comparison/longitudinal work)</a:t>
            </a:r>
          </a:p>
          <a:p>
            <a:pPr lvl="2"/>
            <a:r>
              <a:rPr lang="en-GB" dirty="0" smtClean="0"/>
              <a:t>Research should be done ‘with’ rather than done ‘to’</a:t>
            </a:r>
          </a:p>
          <a:p>
            <a:pPr lvl="2"/>
            <a:r>
              <a:rPr lang="en-GB" dirty="0" smtClean="0"/>
              <a:t>Clarity regarding end use of research</a:t>
            </a:r>
          </a:p>
          <a:p>
            <a:pPr lvl="2"/>
            <a:r>
              <a:rPr lang="en-GB" dirty="0" smtClean="0"/>
              <a:t>Aiming to publish in peer reviewed journals</a:t>
            </a:r>
          </a:p>
          <a:p>
            <a:pPr lvl="2"/>
            <a:r>
              <a:rPr lang="en-GB" dirty="0" smtClean="0"/>
              <a:t>Good review, and understanding, of previous research</a:t>
            </a:r>
          </a:p>
          <a:p>
            <a:pPr lvl="2"/>
            <a:r>
              <a:rPr lang="en-GB" dirty="0" smtClean="0"/>
              <a:t>Carefully validated research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Challenges: 1. Strategic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6</a:t>
            </a:fld>
            <a:endParaRPr lang="en-US" sz="14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684584" y="1844824"/>
            <a:ext cx="9361040" cy="4171950"/>
          </a:xfrm>
        </p:spPr>
        <p:txBody>
          <a:bodyPr/>
          <a:lstStyle/>
          <a:p>
            <a:pPr lvl="2"/>
            <a:r>
              <a:rPr lang="en-GB" dirty="0" smtClean="0"/>
              <a:t>Difficulty in accessing national level statistics</a:t>
            </a:r>
          </a:p>
          <a:p>
            <a:pPr lvl="2"/>
            <a:r>
              <a:rPr lang="en-GB" dirty="0" smtClean="0"/>
              <a:t>Organisations lacking a theory of change – so ‘no effect’ may be due to design of intervention</a:t>
            </a:r>
          </a:p>
          <a:p>
            <a:pPr lvl="2"/>
            <a:r>
              <a:rPr lang="en-GB" dirty="0" smtClean="0"/>
              <a:t>Concentrating on what can be measured easily (e.g. self-esteem) to the exclusion of more difficult/resource intensive areas e.g. community cohesion, </a:t>
            </a:r>
            <a:r>
              <a:rPr lang="en-GB" dirty="0" err="1" smtClean="0"/>
              <a:t>peacebuilding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Quality of research being conducted (e.g. How to improve the quality of analysis and reporting of qualitative data)</a:t>
            </a:r>
          </a:p>
          <a:p>
            <a:pPr lvl="2"/>
            <a:r>
              <a:rPr lang="en-GB" dirty="0" smtClean="0"/>
              <a:t>Fragmentation/duplication of research initiatives</a:t>
            </a:r>
          </a:p>
          <a:p>
            <a:pPr lvl="2"/>
            <a:r>
              <a:rPr lang="en-GB" dirty="0" smtClean="0"/>
              <a:t>Poor dissemination/learning from research</a:t>
            </a:r>
          </a:p>
          <a:p>
            <a:pPr lvl="2"/>
            <a:r>
              <a:rPr lang="en-GB" dirty="0" smtClean="0"/>
              <a:t>Little methodological innovation</a:t>
            </a:r>
          </a:p>
          <a:p>
            <a:pPr lvl="2"/>
            <a:r>
              <a:rPr lang="en-GB" dirty="0" smtClean="0"/>
              <a:t>Overdependence on ‘Northern’ researchers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2: Practical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Time &amp; expense of translating and validating research instruments &amp; data</a:t>
            </a:r>
          </a:p>
          <a:p>
            <a:pPr lvl="1"/>
            <a:r>
              <a:rPr lang="en-GB" dirty="0" smtClean="0"/>
              <a:t>Limited local capacity e.g. Research design, data collection, analysis and report writing skills</a:t>
            </a:r>
          </a:p>
          <a:p>
            <a:pPr lvl="1"/>
            <a:r>
              <a:rPr lang="en-GB" dirty="0" smtClean="0"/>
              <a:t>Resistance to research – onerous, wasteful, irrelevant</a:t>
            </a:r>
          </a:p>
          <a:p>
            <a:pPr lvl="1"/>
            <a:r>
              <a:rPr lang="en-GB" dirty="0" smtClean="0"/>
              <a:t>Cost of research, in particular when using Northern researchers (why aren’t we using Northern researchers to build capacity?)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research emphasis (ISDP)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8</a:t>
            </a:fld>
            <a:endParaRPr lang="en-US" sz="1400"/>
          </a:p>
        </p:txBody>
      </p:sp>
      <p:pic>
        <p:nvPicPr>
          <p:cNvPr id="366594" name="Picture 23"/>
          <p:cNvPicPr>
            <a:picLocks noChangeAspect="1" noChangeArrowheads="1"/>
          </p:cNvPicPr>
          <p:nvPr/>
        </p:nvPicPr>
        <p:blipFill>
          <a:blip r:embed="rId2" cstate="print"/>
          <a:srcRect l="5908" t="10274" r="40081" b="7534"/>
          <a:stretch>
            <a:fillRect/>
          </a:stretch>
        </p:blipFill>
        <p:spPr bwMode="auto">
          <a:xfrm>
            <a:off x="179512" y="1196752"/>
            <a:ext cx="518457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2" cstate="print"/>
          <a:srcRect l="64219" t="36480" r="1339" b="24211"/>
          <a:stretch>
            <a:fillRect/>
          </a:stretch>
        </p:blipFill>
        <p:spPr bwMode="auto">
          <a:xfrm>
            <a:off x="5303573" y="1916832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research emphasis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AAE11-D04E-4CAA-9E89-D17BF4288B17}" type="slidenum">
              <a:rPr lang="en-US" smtClean="0"/>
              <a:pPr/>
              <a:t>9</a:t>
            </a:fld>
            <a:endParaRPr lang="en-US" sz="14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913" t="3967" r="7676" b="8754"/>
          <a:stretch>
            <a:fillRect/>
          </a:stretch>
        </p:blipFill>
        <p:spPr bwMode="auto">
          <a:xfrm>
            <a:off x="251520" y="1340768"/>
            <a:ext cx="5616624" cy="57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28184" y="1844824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0" indent="-711200">
              <a:buAutoNum type="arabicPlain" startAt="164"/>
            </a:pPr>
            <a:r>
              <a:rPr lang="en-GB" dirty="0" smtClean="0">
                <a:latin typeface="Calibri" pitchFamily="34" charset="0"/>
              </a:rPr>
              <a:t>Academic articles’</a:t>
            </a:r>
          </a:p>
          <a:p>
            <a:pPr marL="711200" indent="-711200"/>
            <a:r>
              <a:rPr lang="en-GB" dirty="0" smtClean="0">
                <a:latin typeface="Calibri" pitchFamily="34" charset="0"/>
              </a:rPr>
              <a:t>103    ‘Grey’ literature</a:t>
            </a:r>
          </a:p>
          <a:p>
            <a:pPr marL="457200" indent="-457200"/>
            <a:r>
              <a:rPr lang="en-GB" dirty="0" smtClean="0">
                <a:latin typeface="Calibri" pitchFamily="34" charset="0"/>
              </a:rPr>
              <a:t>267     Total</a:t>
            </a:r>
            <a:endParaRPr lang="en-GB" dirty="0"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228184" y="3356992"/>
            <a:ext cx="1944216" cy="0"/>
          </a:xfrm>
          <a:prstGeom prst="line">
            <a:avLst/>
          </a:prstGeom>
          <a:solidFill>
            <a:srgbClr val="CC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84168" y="3356992"/>
            <a:ext cx="2232248" cy="0"/>
          </a:xfrm>
          <a:prstGeom prst="line">
            <a:avLst/>
          </a:prstGeom>
          <a:solidFill>
            <a:srgbClr val="CC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300192" y="3356992"/>
            <a:ext cx="1944216" cy="0"/>
          </a:xfrm>
          <a:prstGeom prst="line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R template">
  <a:themeElements>
    <a:clrScheme name="1_Contpor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port">
      <a:majorFont>
        <a:latin typeface="RotisSemiSans"/>
        <a:ea typeface=""/>
        <a:cs typeface=""/>
      </a:majorFont>
      <a:minorFont>
        <a:latin typeface="RotisSemi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ontpor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por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por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por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por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por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por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OCR template</Template>
  <TotalTime>3705</TotalTime>
  <Words>1280</Words>
  <Application>Microsoft Office PowerPoint</Application>
  <PresentationFormat>On-screen Show (4:3)</PresentationFormat>
  <Paragraphs>146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OCR template</vt:lpstr>
      <vt:lpstr>PhotoSuite Image</vt:lpstr>
      <vt:lpstr>Sport for Development Research Mapping 7th June 2011</vt:lpstr>
      <vt:lpstr>Outline</vt:lpstr>
      <vt:lpstr>Background</vt:lpstr>
      <vt:lpstr>Methodology and caveats</vt:lpstr>
      <vt:lpstr>Results:  Definitions of research quality</vt:lpstr>
      <vt:lpstr>Challenges: 1. Strategic </vt:lpstr>
      <vt:lpstr>Challenges 2: Practical</vt:lpstr>
      <vt:lpstr>Current research emphasis (ISDP)</vt:lpstr>
      <vt:lpstr>Current research emphasis</vt:lpstr>
      <vt:lpstr>Research vs. ‘interest’ ( N=246 subscribers to www.sportanddev.org</vt:lpstr>
      <vt:lpstr>Research gaps</vt:lpstr>
      <vt:lpstr>Research gaps</vt:lpstr>
      <vt:lpstr>Geographical focus</vt:lpstr>
      <vt:lpstr>Location of researchers</vt:lpstr>
      <vt:lpstr>Toolkits</vt:lpstr>
      <vt:lpstr>Toolkits</vt:lpstr>
      <vt:lpstr>Issues identified</vt:lpstr>
      <vt:lpstr>a) Problem definition</vt:lpstr>
      <vt:lpstr>b) Knowledge generation</vt:lpstr>
      <vt:lpstr>c) Knowledge use</vt:lpstr>
    </vt:vector>
  </TitlesOfParts>
  <Company>Unilever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Comic r</dc:title>
  <dc:creator> orla cronin</dc:creator>
  <cp:lastModifiedBy> orla cronin</cp:lastModifiedBy>
  <cp:revision>22</cp:revision>
  <dcterms:created xsi:type="dcterms:W3CDTF">2011-05-27T13:46:20Z</dcterms:created>
  <dcterms:modified xsi:type="dcterms:W3CDTF">2011-06-08T10:25:13Z</dcterms:modified>
</cp:coreProperties>
</file>